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62" r:id="rId5"/>
    <p:sldId id="263" r:id="rId6"/>
    <p:sldId id="261" r:id="rId7"/>
    <p:sldId id="259" r:id="rId8"/>
    <p:sldId id="265" r:id="rId9"/>
    <p:sldId id="266" r:id="rId10"/>
    <p:sldId id="267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41" autoAdjust="0"/>
    <p:restoredTop sz="94660"/>
  </p:normalViewPr>
  <p:slideViewPr>
    <p:cSldViewPr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B49C1-794F-4E99-B8CB-B1512BB6716F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9D75A-192D-4336-8EB8-51C487AC38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353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6D664-D4B4-41D8-B574-A49C2D456BF1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B03D4D-51DB-4FBB-AD58-6084F0CE4EED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D94FBD-84C6-4EB0-8D98-FED1702C2557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901AFB-C462-4BB1-9500-D0D49B880C41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77CE2-6B05-41BB-BEFB-F5B0AC6EF300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BD0FE-C8AD-4F74-83AC-042159BD4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37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7EFC7-8625-44A2-A5EF-2C8CDE7BF96F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98598-5DAF-4DDB-B6CE-2D401BD22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780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9000"/>
            </a:schemeClr>
          </a:soli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solidFill>
            <a:schemeClr val="bg1">
              <a:alpha val="63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solidFill>
            <a:schemeClr val="bg1">
              <a:alpha val="55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1612C-F0A5-4502-90C7-FE5F1F0D0149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C8105-E460-40F1-AA6D-236C50EB4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766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4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252BB-F382-4EBA-B887-41D1CC2859CF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97D42-0D30-434B-B668-05203EF9F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18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A11445F7-2CFA-4DFE-A5E5-A2B12A74FE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9538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E93CF24C-373D-4440-B6EF-5CAD57537D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40782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A1222627-4C7E-49B2-B6EF-270C82DCE3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211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8DAFB2-772A-4D0D-84D0-C501E0BEC553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B329C1-02E2-4F4F-9281-8CFF5B8A4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5" r:id="rId3"/>
    <p:sldLayoutId id="2147483663" r:id="rId4"/>
    <p:sldLayoutId id="2147483666" r:id="rId5"/>
    <p:sldLayoutId id="2147483667" r:id="rId6"/>
    <p:sldLayoutId id="2147483668" r:id="rId7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microsoft.com/office/2007/relationships/hdphoto" Target="../media/hdphoto3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2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4.jpeg"/><Relationship Id="rId7" Type="http://schemas.microsoft.com/office/2007/relationships/hdphoto" Target="../media/hdphoto5.wdp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microsoft.com/office/2007/relationships/hdphoto" Target="../media/hdphoto6.wdp"/><Relationship Id="rId5" Type="http://schemas.openxmlformats.org/officeDocument/2006/relationships/image" Target="../media/image18.gif"/><Relationship Id="rId10" Type="http://schemas.openxmlformats.org/officeDocument/2006/relationships/image" Target="../media/image48.jpeg"/><Relationship Id="rId4" Type="http://schemas.openxmlformats.org/officeDocument/2006/relationships/image" Target="../media/image41.png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1.wdp"/><Relationship Id="rId7" Type="http://schemas.openxmlformats.org/officeDocument/2006/relationships/image" Target="../media/image18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5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8640960" cy="3528392"/>
          </a:xfrm>
        </p:spPr>
        <p:txBody>
          <a:bodyPr/>
          <a:lstStyle/>
          <a:p>
            <a:r>
              <a:rPr lang="uk-UA" alt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Звіт роботи </a:t>
            </a:r>
            <a:br>
              <a:rPr lang="uk-UA" alt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класного керівника </a:t>
            </a:r>
            <a:br>
              <a:rPr lang="uk-UA" alt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8А класу КЗШ№68</a:t>
            </a:r>
            <a:r>
              <a:rPr lang="uk-UA" altLang="ru-RU" dirty="0" smtClean="0"/>
              <a:t/>
            </a:r>
            <a:br>
              <a:rPr lang="uk-UA" altLang="ru-RU" dirty="0" smtClean="0"/>
            </a:br>
            <a:endParaRPr lang="ru-RU" altLang="ru-RU" dirty="0" smtClean="0"/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1619672" y="4503367"/>
            <a:ext cx="521560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alt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Князькової</a:t>
            </a:r>
            <a:endParaRPr lang="uk-UA" alt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r>
              <a:rPr lang="uk-UA" alt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Наталії Володимирівни </a:t>
            </a:r>
            <a:endParaRPr lang="en-US" alt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 descr="F:\Князькова\PC2803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88" r="5700" b="7166"/>
          <a:stretch/>
        </p:blipFill>
        <p:spPr bwMode="auto">
          <a:xfrm>
            <a:off x="683568" y="1759582"/>
            <a:ext cx="2943192" cy="18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:\Князькова\P10105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27" r="12632"/>
          <a:stretch/>
        </p:blipFill>
        <p:spPr bwMode="auto">
          <a:xfrm>
            <a:off x="6358351" y="1706156"/>
            <a:ext cx="2775321" cy="211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Князькова\P10105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66"/>
          <a:stretch/>
        </p:blipFill>
        <p:spPr bwMode="auto">
          <a:xfrm>
            <a:off x="5292080" y="2636912"/>
            <a:ext cx="1872143" cy="183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/>
          <p:cNvSpPr>
            <a:spLocks noChangeArrowheads="1"/>
          </p:cNvSpPr>
          <p:nvPr/>
        </p:nvSpPr>
        <p:spPr bwMode="auto">
          <a:xfrm rot="20878542">
            <a:off x="4764700" y="1045886"/>
            <a:ext cx="4249738" cy="1592263"/>
          </a:xfrm>
          <a:prstGeom prst="horizontalScroll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uk-UA" altLang="ru-RU" sz="2800" dirty="0">
                <a:latin typeface="Century Gothic" pitchFamily="34" charset="0"/>
              </a:rPr>
              <a:t>Музей мінералів</a:t>
            </a:r>
          </a:p>
          <a:p>
            <a:pPr algn="ctr"/>
            <a:r>
              <a:rPr kumimoji="1" lang="uk-UA" altLang="ru-RU" sz="2800" dirty="0">
                <a:latin typeface="Century Gothic" pitchFamily="34" charset="0"/>
              </a:rPr>
              <a:t>Гірничий університет</a:t>
            </a:r>
            <a:endParaRPr kumimoji="1" lang="ru-RU" altLang="ru-RU" sz="2800" dirty="0">
              <a:latin typeface="Century Gothic" pitchFamily="34" charset="0"/>
            </a:endParaRPr>
          </a:p>
        </p:txBody>
      </p:sp>
      <p:pic>
        <p:nvPicPr>
          <p:cNvPr id="20" name="Picture 4" descr="F:\Князькова\P101057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31" r="20899"/>
          <a:stretch/>
        </p:blipFill>
        <p:spPr bwMode="auto">
          <a:xfrm rot="21426461">
            <a:off x="3752521" y="5018726"/>
            <a:ext cx="2741398" cy="1837653"/>
          </a:xfrm>
          <a:prstGeom prst="rect">
            <a:avLst/>
          </a:prstGeom>
          <a:noFill/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F:\Князькова\P10105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38317" y="4643229"/>
            <a:ext cx="2575325" cy="193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5"/>
          <p:cNvSpPr>
            <a:spLocks noChangeArrowheads="1"/>
          </p:cNvSpPr>
          <p:nvPr/>
        </p:nvSpPr>
        <p:spPr bwMode="auto">
          <a:xfrm rot="20925714">
            <a:off x="5466259" y="3609319"/>
            <a:ext cx="3816350" cy="1423988"/>
          </a:xfrm>
          <a:prstGeom prst="horizontalScroll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kumimoji="1" lang="uk-UA" altLang="ru-RU" sz="2800" dirty="0">
                <a:latin typeface="Arial" charset="0"/>
              </a:rPr>
              <a:t>Козацькі забави</a:t>
            </a:r>
            <a:endParaRPr kumimoji="1" lang="ru-RU" altLang="ru-RU" sz="2800" dirty="0">
              <a:latin typeface="Arial" charset="0"/>
            </a:endParaRPr>
          </a:p>
        </p:txBody>
      </p:sp>
      <p:pic>
        <p:nvPicPr>
          <p:cNvPr id="22" name="Picture 6" descr="F:\Князькова\PC28031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166" b="12360"/>
          <a:stretch/>
        </p:blipFill>
        <p:spPr bwMode="auto">
          <a:xfrm>
            <a:off x="66657" y="4083909"/>
            <a:ext cx="3653863" cy="261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4"/>
          <p:cNvSpPr>
            <a:spLocks noChangeArrowheads="1"/>
          </p:cNvSpPr>
          <p:nvPr/>
        </p:nvSpPr>
        <p:spPr bwMode="auto">
          <a:xfrm rot="21143900">
            <a:off x="78157" y="3471823"/>
            <a:ext cx="3416300" cy="863600"/>
          </a:xfrm>
          <a:prstGeom prst="horizontalScroll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uk-UA" altLang="ru-RU" sz="2800" dirty="0">
                <a:latin typeface="Century Gothic" pitchFamily="34" charset="0"/>
              </a:rPr>
              <a:t>Ялинкове містечко</a:t>
            </a:r>
            <a:endParaRPr kumimoji="1" lang="ru-RU" altLang="ru-RU" sz="2800" dirty="0">
              <a:latin typeface="Century Gothic" pitchFamily="34" charset="0"/>
            </a:endParaRPr>
          </a:p>
        </p:txBody>
      </p:sp>
      <p:pic>
        <p:nvPicPr>
          <p:cNvPr id="5" name="Picture 6" descr="earth_cartoony_hc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131840" y="2716175"/>
            <a:ext cx="2352675" cy="20764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25505" y="159022"/>
            <a:ext cx="87055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alt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Туристично-краєзнавча робота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84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7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AutoShape 5"/>
          <p:cNvSpPr>
            <a:spLocks noChangeArrowheads="1"/>
          </p:cNvSpPr>
          <p:nvPr/>
        </p:nvSpPr>
        <p:spPr bwMode="auto">
          <a:xfrm>
            <a:off x="0" y="981075"/>
            <a:ext cx="3421063" cy="1274763"/>
          </a:xfrm>
          <a:prstGeom prst="irregularSeal1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uk-UA" altLang="ru-RU" i="1">
                <a:latin typeface="Arial" charset="0"/>
              </a:rPr>
              <a:t>Виховні заходи</a:t>
            </a:r>
            <a:endParaRPr kumimoji="1" lang="ru-RU" altLang="ru-RU" i="1">
              <a:latin typeface="Arial" charset="0"/>
            </a:endParaRPr>
          </a:p>
        </p:txBody>
      </p:sp>
      <p:sp>
        <p:nvSpPr>
          <p:cNvPr id="132102" name="AutoShape 6"/>
          <p:cNvSpPr>
            <a:spLocks noChangeArrowheads="1"/>
          </p:cNvSpPr>
          <p:nvPr/>
        </p:nvSpPr>
        <p:spPr bwMode="auto">
          <a:xfrm>
            <a:off x="5724525" y="1341438"/>
            <a:ext cx="2736850" cy="914400"/>
          </a:xfrm>
          <a:prstGeom prst="irregularSeal1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uk-UA" altLang="ru-RU" i="1" dirty="0">
                <a:latin typeface="Arial" charset="0"/>
              </a:rPr>
              <a:t> </a:t>
            </a:r>
            <a:r>
              <a:rPr kumimoji="1" lang="uk-UA" altLang="ru-RU" sz="2800" i="1" dirty="0" smtClean="0">
                <a:latin typeface="Arial" charset="0"/>
              </a:rPr>
              <a:t>8-Акл</a:t>
            </a:r>
            <a:r>
              <a:rPr kumimoji="1" lang="uk-UA" altLang="ru-RU" sz="2800" i="1" dirty="0">
                <a:latin typeface="Arial" charset="0"/>
              </a:rPr>
              <a:t>.</a:t>
            </a:r>
            <a:endParaRPr kumimoji="1" lang="ru-RU" altLang="ru-RU" sz="2800" i="1" dirty="0">
              <a:latin typeface="Arial" charset="0"/>
            </a:endParaRPr>
          </a:p>
        </p:txBody>
      </p:sp>
      <p:sp>
        <p:nvSpPr>
          <p:cNvPr id="132104" name="AutoShape 8"/>
          <p:cNvSpPr>
            <a:spLocks noChangeArrowheads="1"/>
          </p:cNvSpPr>
          <p:nvPr/>
        </p:nvSpPr>
        <p:spPr bwMode="auto">
          <a:xfrm>
            <a:off x="3492500" y="1557338"/>
            <a:ext cx="2303463" cy="1223962"/>
          </a:xfrm>
          <a:prstGeom prst="cloudCallout">
            <a:avLst>
              <a:gd name="adj1" fmla="val -45657"/>
              <a:gd name="adj2" fmla="val 68417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uk-UA" altLang="ru-RU">
                <a:latin typeface="Arial" charset="0"/>
              </a:rPr>
              <a:t>“Конкурс –українські страви”</a:t>
            </a:r>
          </a:p>
          <a:p>
            <a:pPr algn="ctr"/>
            <a:endParaRPr kumimoji="1" lang="ru-RU" altLang="ru-RU">
              <a:latin typeface="Arial" charset="0"/>
            </a:endParaRPr>
          </a:p>
        </p:txBody>
      </p:sp>
      <p:sp>
        <p:nvSpPr>
          <p:cNvPr id="132105" name="AutoShape 9"/>
          <p:cNvSpPr>
            <a:spLocks noChangeArrowheads="1"/>
          </p:cNvSpPr>
          <p:nvPr/>
        </p:nvSpPr>
        <p:spPr bwMode="auto">
          <a:xfrm>
            <a:off x="5435600" y="2276475"/>
            <a:ext cx="1944688" cy="1296988"/>
          </a:xfrm>
          <a:prstGeom prst="cloudCallout">
            <a:avLst>
              <a:gd name="adj1" fmla="val -52731"/>
              <a:gd name="adj2" fmla="val 120341"/>
            </a:avLst>
          </a:prstGeom>
          <a:solidFill>
            <a:srgbClr val="8DD9C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uk-UA" altLang="ru-RU">
                <a:latin typeface="Arial" charset="0"/>
              </a:rPr>
              <a:t>“Малюнки на асфальті”</a:t>
            </a:r>
          </a:p>
          <a:p>
            <a:pPr algn="ctr"/>
            <a:endParaRPr lang="ru-RU" altLang="ru-RU">
              <a:latin typeface="Arial" charset="0"/>
            </a:endParaRPr>
          </a:p>
        </p:txBody>
      </p:sp>
      <p:sp>
        <p:nvSpPr>
          <p:cNvPr id="132106" name="AutoShape 10"/>
          <p:cNvSpPr>
            <a:spLocks noChangeArrowheads="1"/>
          </p:cNvSpPr>
          <p:nvPr/>
        </p:nvSpPr>
        <p:spPr bwMode="auto">
          <a:xfrm>
            <a:off x="6732240" y="2924175"/>
            <a:ext cx="2411761" cy="1441450"/>
          </a:xfrm>
          <a:prstGeom prst="cloudCallout">
            <a:avLst>
              <a:gd name="adj1" fmla="val -40784"/>
              <a:gd name="adj2" fmla="val 64812"/>
            </a:avLst>
          </a:prstGeom>
          <a:solidFill>
            <a:srgbClr val="8DD9C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uk-UA" altLang="ru-RU" dirty="0">
                <a:latin typeface="Arial" charset="0"/>
              </a:rPr>
              <a:t>Конкурс “</a:t>
            </a:r>
            <a:r>
              <a:rPr lang="uk-UA" altLang="ru-RU" dirty="0" smtClean="0">
                <a:latin typeface="Arial" charset="0"/>
              </a:rPr>
              <a:t>Європейські </a:t>
            </a:r>
            <a:r>
              <a:rPr lang="uk-UA" altLang="ru-RU" dirty="0">
                <a:latin typeface="Arial" charset="0"/>
              </a:rPr>
              <a:t>країни”</a:t>
            </a:r>
          </a:p>
          <a:p>
            <a:pPr algn="ctr"/>
            <a:endParaRPr lang="ru-RU" altLang="ru-RU" dirty="0">
              <a:latin typeface="Arial" charset="0"/>
            </a:endParaRPr>
          </a:p>
        </p:txBody>
      </p:sp>
      <p:sp>
        <p:nvSpPr>
          <p:cNvPr id="132103" name="AutoShape 7"/>
          <p:cNvSpPr>
            <a:spLocks noChangeArrowheads="1"/>
          </p:cNvSpPr>
          <p:nvPr/>
        </p:nvSpPr>
        <p:spPr bwMode="auto">
          <a:xfrm rot="-526182">
            <a:off x="20638" y="2436813"/>
            <a:ext cx="2411412" cy="1493837"/>
          </a:xfrm>
          <a:prstGeom prst="cloudCallout">
            <a:avLst>
              <a:gd name="adj1" fmla="val -29694"/>
              <a:gd name="adj2" fmla="val 52782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uk-UA" altLang="ru-RU" sz="1400">
                <a:latin typeface="Arial" charset="0"/>
              </a:rPr>
              <a:t>Виховна</a:t>
            </a:r>
            <a:r>
              <a:rPr lang="uk-UA" altLang="ru-RU">
                <a:latin typeface="Arial" charset="0"/>
              </a:rPr>
              <a:t> </a:t>
            </a:r>
            <a:r>
              <a:rPr lang="uk-UA" altLang="ru-RU" sz="1400">
                <a:latin typeface="Arial" charset="0"/>
              </a:rPr>
              <a:t>година</a:t>
            </a:r>
            <a:r>
              <a:rPr lang="uk-UA" altLang="ru-RU">
                <a:latin typeface="Arial" charset="0"/>
              </a:rPr>
              <a:t>: Дніпропетровщина-наш рідний дім”</a:t>
            </a:r>
            <a:endParaRPr lang="ru-RU" altLang="ru-RU">
              <a:latin typeface="Arial" charset="0"/>
            </a:endParaRPr>
          </a:p>
        </p:txBody>
      </p:sp>
      <p:pic>
        <p:nvPicPr>
          <p:cNvPr id="132113" name="Picture 17" descr="P51700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3829" y="4401025"/>
            <a:ext cx="3024187" cy="2268538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2117" name="Picture 21" descr="PA11059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94647">
            <a:off x="2367470" y="2931894"/>
            <a:ext cx="2555875" cy="189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2118" name="Picture 22" descr="P927054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6388" y="4652963"/>
            <a:ext cx="2487612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Князькова\P101079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16" t="16249" r="13324" b="39337"/>
          <a:stretch/>
        </p:blipFill>
        <p:spPr bwMode="auto">
          <a:xfrm>
            <a:off x="0" y="4258381"/>
            <a:ext cx="3852404" cy="2237142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5" y="188640"/>
            <a:ext cx="7972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alt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Позакласна робота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6871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21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321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13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 animBg="1"/>
      <p:bldP spid="132102" grpId="0" animBg="1"/>
      <p:bldP spid="132104" grpId="0" animBg="1"/>
      <p:bldP spid="132105" grpId="0" animBg="1"/>
      <p:bldP spid="132106" grpId="0" animBg="1"/>
      <p:bldP spid="13210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60" name="Picture 16" descr="Кокурс малюнків на асфальт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19996">
            <a:off x="6190281" y="1703272"/>
            <a:ext cx="2701925" cy="202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4146" name="AutoShape 2"/>
          <p:cNvSpPr>
            <a:spLocks noChangeArrowheads="1"/>
          </p:cNvSpPr>
          <p:nvPr/>
        </p:nvSpPr>
        <p:spPr bwMode="auto">
          <a:xfrm rot="397168">
            <a:off x="1981556" y="239711"/>
            <a:ext cx="6804025" cy="1674812"/>
          </a:xfrm>
          <a:prstGeom prst="irregularSeal1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uk-UA" altLang="ru-RU" sz="2800">
                <a:latin typeface="Arial Black" pitchFamily="34" charset="0"/>
              </a:rPr>
              <a:t>Творча діяльність учнів</a:t>
            </a:r>
            <a:endParaRPr kumimoji="1" lang="ru-RU" altLang="ru-RU" sz="2800">
              <a:latin typeface="Arial Black" pitchFamily="34" charset="0"/>
            </a:endParaRPr>
          </a:p>
        </p:txBody>
      </p:sp>
      <p:pic>
        <p:nvPicPr>
          <p:cNvPr id="134147" name="Picture 3" descr="mels_question_hc"/>
          <p:cNvPicPr>
            <a:picLocks noGrp="1" noChangeAspect="1" noChangeArrowheads="1" noCrop="1"/>
          </p:cNvPicPr>
          <p:nvPr>
            <p:ph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288" y="0"/>
            <a:ext cx="3314700" cy="39624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4148" name="AutoShape 4"/>
          <p:cNvSpPr>
            <a:spLocks noChangeArrowheads="1"/>
          </p:cNvSpPr>
          <p:nvPr/>
        </p:nvSpPr>
        <p:spPr bwMode="auto">
          <a:xfrm>
            <a:off x="3995936" y="1940744"/>
            <a:ext cx="2447925" cy="720725"/>
          </a:xfrm>
          <a:prstGeom prst="homePlate">
            <a:avLst>
              <a:gd name="adj" fmla="val 84912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uk-UA" altLang="ru-RU" sz="2800" dirty="0">
                <a:latin typeface="Arial" charset="0"/>
              </a:rPr>
              <a:t>Художники</a:t>
            </a:r>
            <a:endParaRPr kumimoji="1" lang="ru-RU" altLang="ru-RU" sz="2800" dirty="0">
              <a:latin typeface="Arial" charset="0"/>
            </a:endParaRPr>
          </a:p>
        </p:txBody>
      </p:sp>
      <p:pic>
        <p:nvPicPr>
          <p:cNvPr id="134162" name="Picture 18" descr="P906045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34613" y="3249613"/>
            <a:ext cx="3395662" cy="25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Князькова\P10106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65597">
            <a:off x="5839292" y="4005088"/>
            <a:ext cx="3264362" cy="2448272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:\Князькова\P101065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380" b="4865"/>
          <a:stretch/>
        </p:blipFill>
        <p:spPr bwMode="auto">
          <a:xfrm>
            <a:off x="3347863" y="4304539"/>
            <a:ext cx="3451469" cy="230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4150" name="AutoShape 6"/>
          <p:cNvSpPr>
            <a:spLocks noChangeArrowheads="1"/>
          </p:cNvSpPr>
          <p:nvPr/>
        </p:nvSpPr>
        <p:spPr bwMode="auto">
          <a:xfrm>
            <a:off x="4873028" y="3491708"/>
            <a:ext cx="2232025" cy="720725"/>
          </a:xfrm>
          <a:prstGeom prst="homePlate">
            <a:avLst>
              <a:gd name="adj" fmla="val 77423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uk-UA" altLang="ru-RU" sz="2800" dirty="0">
                <a:latin typeface="Arial" charset="0"/>
              </a:rPr>
              <a:t>Науковці</a:t>
            </a:r>
            <a:endParaRPr kumimoji="1" lang="ru-RU" altLang="ru-RU" sz="2800" dirty="0">
              <a:latin typeface="Arial" charset="0"/>
            </a:endParaRPr>
          </a:p>
        </p:txBody>
      </p:sp>
      <p:pic>
        <p:nvPicPr>
          <p:cNvPr id="13" name="Picture 5" descr="F:\Князькова\P101049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0" t="6536" r="10907" b="14652"/>
          <a:stretch/>
        </p:blipFill>
        <p:spPr bwMode="auto">
          <a:xfrm>
            <a:off x="144244" y="3044308"/>
            <a:ext cx="3639724" cy="319300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4149" name="AutoShape 5"/>
          <p:cNvSpPr>
            <a:spLocks noChangeArrowheads="1"/>
          </p:cNvSpPr>
          <p:nvPr/>
        </p:nvSpPr>
        <p:spPr bwMode="auto">
          <a:xfrm rot="21234586">
            <a:off x="176745" y="5674834"/>
            <a:ext cx="2447925" cy="720725"/>
          </a:xfrm>
          <a:prstGeom prst="homePlate">
            <a:avLst>
              <a:gd name="adj" fmla="val 84912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uk-UA" altLang="ru-RU" sz="2800" dirty="0">
                <a:latin typeface="Arial" charset="0"/>
              </a:rPr>
              <a:t>Спортсмени</a:t>
            </a:r>
            <a:endParaRPr kumimoji="1" lang="ru-RU" alt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4881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nimBg="1"/>
      <p:bldP spid="134148" grpId="0" animBg="1"/>
      <p:bldP spid="134150" grpId="0" animBg="1"/>
      <p:bldP spid="1341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Робота з батьками</a:t>
            </a:r>
            <a:endParaRPr lang="ru-RU" altLang="ru-RU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sp>
        <p:nvSpPr>
          <p:cNvPr id="136198" name="AutoShape 6"/>
          <p:cNvSpPr>
            <a:spLocks noChangeArrowheads="1"/>
          </p:cNvSpPr>
          <p:nvPr/>
        </p:nvSpPr>
        <p:spPr bwMode="auto">
          <a:xfrm>
            <a:off x="1331913" y="3068638"/>
            <a:ext cx="2663825" cy="1225550"/>
          </a:xfrm>
          <a:prstGeom prst="horizontalScroll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uk-UA" altLang="ru-RU">
                <a:solidFill>
                  <a:srgbClr val="000000"/>
                </a:solidFill>
                <a:latin typeface="Arial" charset="0"/>
              </a:rPr>
              <a:t>Консультації</a:t>
            </a:r>
            <a:endParaRPr kumimoji="1" lang="ru-RU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6199" name="AutoShape 7"/>
          <p:cNvSpPr>
            <a:spLocks noChangeArrowheads="1"/>
          </p:cNvSpPr>
          <p:nvPr/>
        </p:nvSpPr>
        <p:spPr bwMode="auto">
          <a:xfrm>
            <a:off x="4859338" y="1412875"/>
            <a:ext cx="3024187" cy="1225550"/>
          </a:xfrm>
          <a:prstGeom prst="horizontalScroll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uk-UA" altLang="ru-RU">
                <a:solidFill>
                  <a:srgbClr val="000000"/>
                </a:solidFill>
                <a:latin typeface="Arial" charset="0"/>
              </a:rPr>
              <a:t>Батьківський всеобуч </a:t>
            </a:r>
            <a:endParaRPr kumimoji="1" lang="ru-RU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6200" name="AutoShape 8"/>
          <p:cNvSpPr>
            <a:spLocks noChangeArrowheads="1"/>
          </p:cNvSpPr>
          <p:nvPr/>
        </p:nvSpPr>
        <p:spPr bwMode="auto">
          <a:xfrm>
            <a:off x="1331913" y="1557338"/>
            <a:ext cx="2663825" cy="1225550"/>
          </a:xfrm>
          <a:prstGeom prst="horizontalScroll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uk-UA" altLang="ru-RU">
                <a:solidFill>
                  <a:srgbClr val="000000"/>
                </a:solidFill>
                <a:latin typeface="Arial" charset="0"/>
              </a:rPr>
              <a:t>Батьківські збори</a:t>
            </a:r>
            <a:endParaRPr kumimoji="1" lang="ru-RU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6201" name="AutoShape 9"/>
          <p:cNvSpPr>
            <a:spLocks noChangeArrowheads="1"/>
          </p:cNvSpPr>
          <p:nvPr/>
        </p:nvSpPr>
        <p:spPr bwMode="auto">
          <a:xfrm>
            <a:off x="1331913" y="4652963"/>
            <a:ext cx="2663825" cy="1225550"/>
          </a:xfrm>
          <a:prstGeom prst="horizontalScroll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uk-UA" altLang="ru-RU">
                <a:solidFill>
                  <a:srgbClr val="000000"/>
                </a:solidFill>
                <a:latin typeface="Arial" charset="0"/>
              </a:rPr>
              <a:t>Анкетування</a:t>
            </a:r>
            <a:endParaRPr kumimoji="1" lang="ru-RU" altLang="ru-RU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6205" name="Picture 13" descr="picture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0691" y="2735075"/>
            <a:ext cx="4103687" cy="3241675"/>
          </a:xfrm>
          <a:prstGeom prst="rect">
            <a:avLst/>
          </a:prstGeom>
          <a:solidFill>
            <a:srgbClr val="FFFFFF"/>
          </a:solidFill>
          <a:ln w="9525"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2" descr="D:\мама\курси Інтел\Portfolio_Bondar_Natasha\dopomigny_materialy\happy_daisy_blink_hc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981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D:\мама\курси Інтел\Portfolio_Bondar_Natasha\dopomigny_materialy\happy_daisy_blink_hc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37063"/>
            <a:ext cx="981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D:\мама\курси Інтел\Portfolio_Bondar_Natasha\dopomigny_materialy\happy_daisy_blink_hc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565400"/>
            <a:ext cx="981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D:\мама\курси Інтел\Portfolio_Bondar_Natasha\dopomigny_materialy\happy_daisy_blink_hc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908604"/>
            <a:ext cx="981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мама\курси Інтел\Portfolio_Bondar_Natasha\dopomigny_materialy\happy_daisy_blink_hc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76250"/>
            <a:ext cx="981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F:\Князькова\P10107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1602" y="2381795"/>
            <a:ext cx="2632158" cy="197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F:\Князькова\P101081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91" t="8874" r="2140" b="30038"/>
          <a:stretch/>
        </p:blipFill>
        <p:spPr bwMode="auto">
          <a:xfrm>
            <a:off x="5652120" y="4869160"/>
            <a:ext cx="3351929" cy="190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5945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925" decel="1000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925" decel="100000"/>
                                        <p:tgtEl>
                                          <p:spTgt spid="1362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925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925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2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925" decel="1000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925" decel="100000"/>
                                        <p:tgtEl>
                                          <p:spTgt spid="1362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1925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925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3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925" decel="1000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925" decel="100000"/>
                                        <p:tgtEl>
                                          <p:spTgt spid="1361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1925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1925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7400"/>
                            </p:stCondLst>
                            <p:childTnLst>
                              <p:par>
                                <p:cTn id="4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925" decel="1000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925" decel="100000"/>
                                        <p:tgtEl>
                                          <p:spTgt spid="1361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1925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925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animBg="1"/>
      <p:bldP spid="136198" grpId="0" animBg="1"/>
      <p:bldP spid="136199" grpId="0" animBg="1"/>
      <p:bldP spid="136200" grpId="0" animBg="1"/>
      <p:bldP spid="1362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F:\Князькова\PC2903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979" b="21980"/>
          <a:stretch/>
        </p:blipFill>
        <p:spPr bwMode="auto">
          <a:xfrm>
            <a:off x="4703566" y="1385888"/>
            <a:ext cx="4264079" cy="277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0290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281056" y="0"/>
            <a:ext cx="8510588" cy="1325563"/>
          </a:xfrm>
        </p:spPr>
        <p:txBody>
          <a:bodyPr/>
          <a:lstStyle/>
          <a:p>
            <a:r>
              <a:rPr lang="uk-UA" altLang="ru-RU" dirty="0">
                <a:solidFill>
                  <a:schemeClr val="bg1"/>
                </a:solidFill>
              </a:rPr>
              <a:t>Здорове дозвілля – здорове життя</a:t>
            </a:r>
            <a:endParaRPr lang="ru-RU" altLang="ru-RU" dirty="0">
              <a:solidFill>
                <a:schemeClr val="bg1"/>
              </a:solidFill>
            </a:endParaRPr>
          </a:p>
        </p:txBody>
      </p:sp>
      <p:pic>
        <p:nvPicPr>
          <p:cNvPr id="15" name="Picture 2" descr="D:\мама\курси Інтел\Portfolio_Bondar_Natasha\dopomigny_materialy\happy_daisy_blink_hc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1" y="874934"/>
            <a:ext cx="981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09" name="Picture 13" descr="D:\мама\курси Інтел\Portfolio_Bondar_Natasha\dopomigny_materialy\crmouse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172" y="1365472"/>
            <a:ext cx="8429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F:\Князькова\P101078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45" t="35169" r="24146" b="14645"/>
          <a:stretch/>
        </p:blipFill>
        <p:spPr bwMode="auto">
          <a:xfrm>
            <a:off x="227507" y="1196752"/>
            <a:ext cx="3125534" cy="192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0313" name="Picture 25" descr="P626037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65862">
            <a:off x="1705645" y="2472024"/>
            <a:ext cx="3899144" cy="292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F:\Князькова\P101082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93" t="21540" r="22342" b="29236"/>
          <a:stretch/>
        </p:blipFill>
        <p:spPr bwMode="auto">
          <a:xfrm>
            <a:off x="179511" y="4575827"/>
            <a:ext cx="2693539" cy="200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F:\Князькова\P1010826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24" r="48797" b="9836"/>
          <a:stretch/>
        </p:blipFill>
        <p:spPr bwMode="auto">
          <a:xfrm>
            <a:off x="3249309" y="4946264"/>
            <a:ext cx="1480570" cy="186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Князькова\PC29033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8296" y="4365104"/>
            <a:ext cx="3259350" cy="24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4923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57"/>
          <p:cNvGrpSpPr>
            <a:grpSpLocks/>
          </p:cNvGrpSpPr>
          <p:nvPr/>
        </p:nvGrpSpPr>
        <p:grpSpPr bwMode="auto">
          <a:xfrm>
            <a:off x="249390" y="548681"/>
            <a:ext cx="5500156" cy="1023980"/>
            <a:chOff x="1698" y="1437"/>
            <a:chExt cx="3273" cy="334"/>
          </a:xfrm>
        </p:grpSpPr>
        <p:sp>
          <p:nvSpPr>
            <p:cNvPr id="50" name="AutoShape 21"/>
            <p:cNvSpPr>
              <a:spLocks noChangeArrowheads="1"/>
            </p:cNvSpPr>
            <p:nvPr/>
          </p:nvSpPr>
          <p:spPr bwMode="gray">
            <a:xfrm>
              <a:off x="1931" y="1437"/>
              <a:ext cx="3040" cy="33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33CCFF"/>
                </a:gs>
                <a:gs pos="100000">
                  <a:schemeClr val="bg1">
                    <a:alpha val="50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1" name="Group 22"/>
            <p:cNvGrpSpPr>
              <a:grpSpLocks/>
            </p:cNvGrpSpPr>
            <p:nvPr/>
          </p:nvGrpSpPr>
          <p:grpSpPr bwMode="auto">
            <a:xfrm>
              <a:off x="1698" y="1447"/>
              <a:ext cx="316" cy="316"/>
              <a:chOff x="1583" y="1494"/>
              <a:chExt cx="526" cy="526"/>
            </a:xfrm>
          </p:grpSpPr>
          <p:sp>
            <p:nvSpPr>
              <p:cNvPr id="54" name="Oval 23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solidFill>
                <a:srgbClr val="33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" name="Oval 24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10E470">
                      <a:gamma/>
                      <a:shade val="57255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" name="Oval 26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E9940B">
                      <a:gamma/>
                      <a:tint val="0"/>
                      <a:invGamma/>
                    </a:srgbClr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249389" y="1896657"/>
            <a:ext cx="5356874" cy="781819"/>
            <a:chOff x="1952" y="1896"/>
            <a:chExt cx="3274" cy="333"/>
          </a:xfrm>
        </p:grpSpPr>
        <p:sp>
          <p:nvSpPr>
            <p:cNvPr id="41" name="AutoShape 14"/>
            <p:cNvSpPr>
              <a:spLocks noChangeArrowheads="1"/>
            </p:cNvSpPr>
            <p:nvPr/>
          </p:nvSpPr>
          <p:spPr bwMode="gray">
            <a:xfrm>
              <a:off x="2185" y="1896"/>
              <a:ext cx="3041" cy="33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CCFF"/>
                </a:gs>
                <a:gs pos="100000">
                  <a:schemeClr val="bg1">
                    <a:alpha val="50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2" name="Group 15"/>
            <p:cNvGrpSpPr>
              <a:grpSpLocks/>
            </p:cNvGrpSpPr>
            <p:nvPr/>
          </p:nvGrpSpPr>
          <p:grpSpPr bwMode="auto">
            <a:xfrm>
              <a:off x="1952" y="1906"/>
              <a:ext cx="316" cy="316"/>
              <a:chOff x="1583" y="1494"/>
              <a:chExt cx="526" cy="526"/>
            </a:xfrm>
          </p:grpSpPr>
          <p:sp>
            <p:nvSpPr>
              <p:cNvPr id="45" name="Oval 16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" name="Oval 17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10E470">
                      <a:gamma/>
                      <a:shade val="57255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" name="Oval 19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E9940B">
                      <a:gamma/>
                      <a:tint val="0"/>
                      <a:invGamma/>
                    </a:srgbClr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4" name="Text Box 49"/>
            <p:cNvSpPr txBox="1">
              <a:spLocks noChangeArrowheads="1"/>
            </p:cNvSpPr>
            <p:nvPr/>
          </p:nvSpPr>
          <p:spPr bwMode="auto">
            <a:xfrm>
              <a:off x="2304" y="1950"/>
              <a:ext cx="2696" cy="19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altLang="ru-RU" sz="2400" b="1" dirty="0" smtClean="0"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rPr>
                <a:t>Класний керівник 8-А класу</a:t>
              </a:r>
              <a:endParaRPr lang="en-US" altLang="ru-RU" sz="2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269559" y="2951023"/>
            <a:ext cx="5358509" cy="951255"/>
            <a:chOff x="2006" y="2354"/>
            <a:chExt cx="3274" cy="333"/>
          </a:xfrm>
        </p:grpSpPr>
        <p:sp>
          <p:nvSpPr>
            <p:cNvPr id="32" name="AutoShape 6"/>
            <p:cNvSpPr>
              <a:spLocks noChangeArrowheads="1"/>
            </p:cNvSpPr>
            <p:nvPr/>
          </p:nvSpPr>
          <p:spPr bwMode="gray">
            <a:xfrm>
              <a:off x="2240" y="2354"/>
              <a:ext cx="3040" cy="33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CCFF"/>
                </a:gs>
                <a:gs pos="100000">
                  <a:schemeClr val="bg1">
                    <a:alpha val="50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3" name="Group 7"/>
            <p:cNvGrpSpPr>
              <a:grpSpLocks/>
            </p:cNvGrpSpPr>
            <p:nvPr/>
          </p:nvGrpSpPr>
          <p:grpSpPr bwMode="auto">
            <a:xfrm>
              <a:off x="2006" y="2364"/>
              <a:ext cx="316" cy="316"/>
              <a:chOff x="1583" y="1494"/>
              <a:chExt cx="526" cy="526"/>
            </a:xfrm>
          </p:grpSpPr>
          <p:sp>
            <p:nvSpPr>
              <p:cNvPr id="36" name="Oval 8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" name="Oval 9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10E470">
                      <a:gamma/>
                      <a:shade val="57255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" name="Oval 11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E9940B">
                      <a:gamma/>
                      <a:tint val="0"/>
                      <a:invGamma/>
                    </a:srgbClr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5" name="Text Box 50"/>
            <p:cNvSpPr txBox="1">
              <a:spLocks noChangeArrowheads="1"/>
            </p:cNvSpPr>
            <p:nvPr/>
          </p:nvSpPr>
          <p:spPr bwMode="auto">
            <a:xfrm>
              <a:off x="2428" y="2368"/>
              <a:ext cx="2096" cy="29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altLang="ru-RU" sz="2400" b="1" dirty="0" smtClean="0"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rPr>
                <a:t>Вчитель математики </a:t>
              </a:r>
            </a:p>
            <a:p>
              <a:pPr algn="l"/>
              <a:r>
                <a:rPr lang="uk-UA" altLang="ru-RU" sz="2400" b="1" dirty="0" smtClean="0"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rPr>
                <a:t>вищої категорії</a:t>
              </a:r>
              <a:endParaRPr lang="en-US" altLang="ru-RU" sz="2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12" name="Group 54"/>
          <p:cNvGrpSpPr>
            <a:grpSpLocks/>
          </p:cNvGrpSpPr>
          <p:nvPr/>
        </p:nvGrpSpPr>
        <p:grpSpPr bwMode="auto">
          <a:xfrm>
            <a:off x="339198" y="4118132"/>
            <a:ext cx="5410348" cy="1471107"/>
            <a:chOff x="1952" y="2812"/>
            <a:chExt cx="3274" cy="439"/>
          </a:xfrm>
        </p:grpSpPr>
        <p:sp>
          <p:nvSpPr>
            <p:cNvPr id="23" name="AutoShape 28"/>
            <p:cNvSpPr>
              <a:spLocks noChangeArrowheads="1"/>
            </p:cNvSpPr>
            <p:nvPr/>
          </p:nvSpPr>
          <p:spPr bwMode="gray">
            <a:xfrm>
              <a:off x="2185" y="2812"/>
              <a:ext cx="3041" cy="439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CCFF"/>
                </a:gs>
                <a:gs pos="100000">
                  <a:schemeClr val="bg1">
                    <a:alpha val="50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4" name="Group 29"/>
            <p:cNvGrpSpPr>
              <a:grpSpLocks/>
            </p:cNvGrpSpPr>
            <p:nvPr/>
          </p:nvGrpSpPr>
          <p:grpSpPr bwMode="auto">
            <a:xfrm>
              <a:off x="1952" y="2822"/>
              <a:ext cx="316" cy="316"/>
              <a:chOff x="1583" y="1494"/>
              <a:chExt cx="526" cy="526"/>
            </a:xfrm>
          </p:grpSpPr>
          <p:sp>
            <p:nvSpPr>
              <p:cNvPr id="27" name="Oval 30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" name="Oval 31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10E470">
                      <a:gamma/>
                      <a:shade val="57255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Oval 33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E9940B">
                      <a:gamma/>
                      <a:tint val="0"/>
                      <a:invGamma/>
                    </a:srgbClr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6" name="Text Box 51"/>
            <p:cNvSpPr txBox="1">
              <a:spLocks noChangeArrowheads="1"/>
            </p:cNvSpPr>
            <p:nvPr/>
          </p:nvSpPr>
          <p:spPr bwMode="auto">
            <a:xfrm>
              <a:off x="2328" y="2849"/>
              <a:ext cx="2551" cy="35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altLang="ru-RU" b="1" dirty="0" smtClean="0"/>
                <a:t> </a:t>
              </a:r>
              <a:r>
                <a:rPr lang="uk-UA" altLang="ru-RU" sz="2400" b="1" dirty="0" smtClean="0"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rPr>
                <a:t>Керівник ШМК вчителів </a:t>
              </a:r>
            </a:p>
            <a:p>
              <a:pPr algn="l"/>
              <a:r>
                <a:rPr lang="uk-UA" altLang="ru-RU" sz="2400" b="1" dirty="0" smtClean="0"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rPr>
                <a:t>математики, інформатики,</a:t>
              </a:r>
            </a:p>
            <a:p>
              <a:pPr algn="l"/>
              <a:r>
                <a:rPr lang="uk-UA" altLang="ru-RU" sz="2400" b="1" dirty="0" smtClean="0"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rPr>
                <a:t> трудового навчання</a:t>
              </a:r>
              <a:endParaRPr lang="en-US" altLang="ru-RU" sz="2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4" name="Picture 4" descr="Презентация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7530" y="1018915"/>
            <a:ext cx="2971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533944" y="495443"/>
            <a:ext cx="521560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altLang="ru-RU" sz="3200" b="1" dirty="0" err="1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Князькова</a:t>
            </a:r>
            <a:endParaRPr lang="uk-UA" altLang="ru-RU" sz="3200" b="1" dirty="0" smtClean="0"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</a:endParaRPr>
          </a:p>
          <a:p>
            <a:pPr algn="r"/>
            <a:r>
              <a:rPr lang="uk-UA" altLang="ru-RU" sz="32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Наталія Володимирівна </a:t>
            </a:r>
            <a:endParaRPr lang="en-US" altLang="ru-RU" sz="3200" b="1" dirty="0"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3833"/>
          </a:xfrm>
          <a:solidFill>
            <a:schemeClr val="bg1">
              <a:alpha val="83000"/>
            </a:schemeClr>
          </a:solidFill>
        </p:spPr>
        <p:txBody>
          <a:bodyPr/>
          <a:lstStyle/>
          <a:p>
            <a:pPr>
              <a:lnSpc>
                <a:spcPts val="2800"/>
              </a:lnSpc>
            </a:pPr>
            <a:r>
              <a:rPr lang="uk-UA" alt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роботи </a:t>
            </a:r>
            <a:br>
              <a:rPr lang="uk-UA" alt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alt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класного керівника 8А класу КЗШ№68</a:t>
            </a:r>
            <a:br>
              <a:rPr lang="uk-UA" alt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alt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Князькової</a:t>
            </a:r>
            <a:r>
              <a:rPr lang="uk-UA" alt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Наталії Володимирівни</a:t>
            </a:r>
            <a:endParaRPr lang="ru-RU" alt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gray">
          <a:xfrm rot="1283587">
            <a:off x="3362420" y="4292309"/>
            <a:ext cx="2466975" cy="771525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CC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3"/>
          <p:cNvSpPr>
            <a:spLocks/>
          </p:cNvSpPr>
          <p:nvPr/>
        </p:nvSpPr>
        <p:spPr bwMode="gray">
          <a:xfrm rot="7791444">
            <a:off x="2522305" y="3016545"/>
            <a:ext cx="2465388" cy="769938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Freeform 24"/>
          <p:cNvSpPr>
            <a:spLocks/>
          </p:cNvSpPr>
          <p:nvPr/>
        </p:nvSpPr>
        <p:spPr bwMode="gray">
          <a:xfrm rot="11859921">
            <a:off x="3320817" y="2275659"/>
            <a:ext cx="2465388" cy="769938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27"/>
          <p:cNvSpPr>
            <a:spLocks/>
          </p:cNvSpPr>
          <p:nvPr/>
        </p:nvSpPr>
        <p:spPr bwMode="gray">
          <a:xfrm rot="18665871">
            <a:off x="4467565" y="3755004"/>
            <a:ext cx="2145009" cy="747230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99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3607361" y="2698250"/>
            <a:ext cx="2057400" cy="2057400"/>
            <a:chOff x="2016" y="1920"/>
            <a:chExt cx="1680" cy="1680"/>
          </a:xfrm>
        </p:grpSpPr>
        <p:sp>
          <p:nvSpPr>
            <p:cNvPr id="21" name="Oval 41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33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83300">
                  <a:srgbClr val="FFFF00"/>
                </a:gs>
                <a:gs pos="0">
                  <a:srgbClr val="FFFFFF"/>
                </a:gs>
                <a:gs pos="100000">
                  <a:srgbClr val="FFC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" name="Text Box 51"/>
          <p:cNvSpPr txBox="1">
            <a:spLocks noChangeArrowheads="1"/>
          </p:cNvSpPr>
          <p:nvPr/>
        </p:nvSpPr>
        <p:spPr bwMode="gray">
          <a:xfrm>
            <a:off x="3754999" y="3401513"/>
            <a:ext cx="18764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Дитина</a:t>
            </a:r>
            <a:endParaRPr lang="en-US" altLang="ru-RU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" name="Содержимое 5"/>
          <p:cNvSpPr>
            <a:spLocks noGrp="1"/>
          </p:cNvSpPr>
          <p:nvPr>
            <p:ph sz="half" idx="2"/>
          </p:nvPr>
        </p:nvSpPr>
        <p:spPr>
          <a:xfrm>
            <a:off x="267195" y="1577562"/>
            <a:ext cx="2707912" cy="2349104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Класний керівник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Години спілкування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Виховні години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Круглі столи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Усні журнали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Тренінги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Індивідуальна робота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Групова робота</a:t>
            </a:r>
            <a:endParaRPr lang="ru-RU" alt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одержимое 5"/>
          <p:cNvSpPr>
            <a:spLocks noGrp="1"/>
          </p:cNvSpPr>
          <p:nvPr>
            <p:ph sz="half" idx="2"/>
          </p:nvPr>
        </p:nvSpPr>
        <p:spPr>
          <a:xfrm>
            <a:off x="245152" y="4419600"/>
            <a:ext cx="3024336" cy="1605260"/>
          </a:xfrm>
          <a:solidFill>
            <a:schemeClr val="bg1">
              <a:alpha val="74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Вчителі </a:t>
            </a:r>
            <a:r>
              <a:rPr lang="uk-UA" alt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предметники</a:t>
            </a:r>
            <a:endParaRPr lang="uk-UA" alt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alt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Виховне значення матеріалу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Власний приклад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Індивідуальна робота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Групова робота</a:t>
            </a:r>
          </a:p>
        </p:txBody>
      </p:sp>
      <p:sp>
        <p:nvSpPr>
          <p:cNvPr id="25" name="Содержимое 5"/>
          <p:cNvSpPr>
            <a:spLocks noGrp="1"/>
          </p:cNvSpPr>
          <p:nvPr>
            <p:ph sz="half" idx="2"/>
          </p:nvPr>
        </p:nvSpPr>
        <p:spPr>
          <a:xfrm>
            <a:off x="6012160" y="1844824"/>
            <a:ext cx="2923936" cy="1422230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Учнівський колектив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Міжособистісні стосунки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Чоловіче в хлопчиках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Жіноче в дівчатках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half" idx="2"/>
          </p:nvPr>
        </p:nvSpPr>
        <p:spPr>
          <a:xfrm>
            <a:off x="5796136" y="4533042"/>
            <a:ext cx="2923936" cy="1560253"/>
          </a:xfrm>
          <a:solidFill>
            <a:schemeClr val="bg1">
              <a:alpha val="77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uk-UA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Власний приклад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батьків в сім'ї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Родинні свята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сім'ї, як соціальної ланки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"/>
          <p:cNvSpPr>
            <a:spLocks noGrp="1"/>
          </p:cNvSpPr>
          <p:nvPr>
            <p:ph sz="half" idx="1"/>
          </p:nvPr>
        </p:nvSpPr>
        <p:spPr>
          <a:xfrm>
            <a:off x="6123715" y="2509873"/>
            <a:ext cx="2768765" cy="3151375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26" name="Объект 2"/>
          <p:cNvSpPr>
            <a:spLocks noGrp="1"/>
          </p:cNvSpPr>
          <p:nvPr>
            <p:ph sz="half" idx="1"/>
          </p:nvPr>
        </p:nvSpPr>
        <p:spPr>
          <a:xfrm>
            <a:off x="446457" y="2828758"/>
            <a:ext cx="2386608" cy="2328434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48000" y="2512083"/>
            <a:ext cx="2756744" cy="2861133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88CE5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2D8A8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467544" y="2250540"/>
            <a:ext cx="2376264" cy="1119996"/>
          </a:xfrm>
          <a:prstGeom prst="roundRect">
            <a:avLst>
              <a:gd name="adj" fmla="val 30010"/>
            </a:avLst>
          </a:prstGeom>
          <a:gradFill rotWithShape="1">
            <a:gsLst>
              <a:gs pos="0">
                <a:srgbClr val="66B828"/>
              </a:gs>
              <a:gs pos="100000">
                <a:srgbClr val="2F611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gray">
          <a:xfrm flipH="1">
            <a:off x="2530035" y="2417168"/>
            <a:ext cx="85790" cy="191939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7BCF5D"/>
              </a:gs>
              <a:gs pos="100000">
                <a:srgbClr val="7BCF5D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 flipH="1">
            <a:off x="629292" y="2417168"/>
            <a:ext cx="87697" cy="191939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7BCF5D"/>
              </a:gs>
              <a:gs pos="100000">
                <a:srgbClr val="7BCF5D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258763" y="1946062"/>
            <a:ext cx="2448272" cy="1776547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D791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1D08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gray">
          <a:xfrm>
            <a:off x="3437765" y="1730925"/>
            <a:ext cx="2150234" cy="1271604"/>
          </a:xfrm>
          <a:prstGeom prst="roundRect">
            <a:avLst>
              <a:gd name="adj" fmla="val 22405"/>
            </a:avLst>
          </a:prstGeom>
          <a:gradFill rotWithShape="1">
            <a:gsLst>
              <a:gs pos="0">
                <a:srgbClr val="D79133"/>
              </a:gs>
              <a:gs pos="100000">
                <a:srgbClr val="D79133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gray">
          <a:xfrm flipH="1">
            <a:off x="5383042" y="1851145"/>
            <a:ext cx="87697" cy="191940"/>
          </a:xfrm>
          <a:prstGeom prst="octagon">
            <a:avLst>
              <a:gd name="adj" fmla="val 29287"/>
            </a:avLst>
          </a:prstGeom>
          <a:solidFill>
            <a:srgbClr val="F1D0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gray">
          <a:xfrm flipH="1">
            <a:off x="3484206" y="1851145"/>
            <a:ext cx="85791" cy="191940"/>
          </a:xfrm>
          <a:prstGeom prst="octagon">
            <a:avLst>
              <a:gd name="adj" fmla="val 29287"/>
            </a:avLst>
          </a:prstGeom>
          <a:solidFill>
            <a:srgbClr val="F1D0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5940152" y="1270707"/>
            <a:ext cx="3096344" cy="4606565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4B71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FC5E3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gray">
          <a:xfrm>
            <a:off x="6123715" y="981869"/>
            <a:ext cx="2768765" cy="2155836"/>
          </a:xfrm>
          <a:prstGeom prst="roundRect">
            <a:avLst>
              <a:gd name="adj" fmla="val 19537"/>
            </a:avLst>
          </a:prstGeom>
          <a:gradFill rotWithShape="1">
            <a:gsLst>
              <a:gs pos="0">
                <a:srgbClr val="6D8CE5"/>
              </a:gs>
              <a:gs pos="100000">
                <a:srgbClr val="6D8CE5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gray">
          <a:xfrm flipH="1">
            <a:off x="8621249" y="1186875"/>
            <a:ext cx="85791" cy="189830"/>
          </a:xfrm>
          <a:prstGeom prst="octagon">
            <a:avLst>
              <a:gd name="adj" fmla="val 29287"/>
            </a:avLst>
          </a:prstGeom>
          <a:solidFill>
            <a:srgbClr val="6FC5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gray">
          <a:xfrm flipH="1">
            <a:off x="6307773" y="1175791"/>
            <a:ext cx="85790" cy="189830"/>
          </a:xfrm>
          <a:prstGeom prst="octagon">
            <a:avLst>
              <a:gd name="adj" fmla="val 29287"/>
            </a:avLst>
          </a:prstGeom>
          <a:solidFill>
            <a:srgbClr val="6FC5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Freeform 16"/>
          <p:cNvSpPr>
            <a:spLocks/>
          </p:cNvSpPr>
          <p:nvPr/>
        </p:nvSpPr>
        <p:spPr bwMode="gray">
          <a:xfrm>
            <a:off x="2143023" y="702370"/>
            <a:ext cx="1761571" cy="1537623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88CE58">
                  <a:gamma/>
                  <a:tint val="90980"/>
                  <a:invGamma/>
                  <a:alpha val="32001"/>
                </a:srgbClr>
              </a:gs>
              <a:gs pos="23000">
                <a:srgbClr val="59C55E"/>
              </a:gs>
              <a:gs pos="97000">
                <a:schemeClr val="accent3">
                  <a:lumMod val="75000"/>
                </a:schemeClr>
              </a:gs>
              <a:gs pos="80000">
                <a:srgbClr val="00B050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8" name="Freeform 17"/>
          <p:cNvSpPr>
            <a:spLocks/>
          </p:cNvSpPr>
          <p:nvPr/>
        </p:nvSpPr>
        <p:spPr bwMode="gray">
          <a:xfrm>
            <a:off x="5242930" y="35856"/>
            <a:ext cx="1761571" cy="1535513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AD83EB">
                  <a:gamma/>
                  <a:tint val="90980"/>
                  <a:invGamma/>
                  <a:alpha val="32001"/>
                </a:srgbClr>
              </a:gs>
              <a:gs pos="90000">
                <a:srgbClr val="735896"/>
              </a:gs>
              <a:gs pos="98750">
                <a:schemeClr val="accent4">
                  <a:lumMod val="75000"/>
                </a:schemeClr>
              </a:gs>
              <a:gs pos="21000">
                <a:srgbClr val="AD83EB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gray">
          <a:xfrm>
            <a:off x="774287" y="2261864"/>
            <a:ext cx="174419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altLang="ru-RU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Психолого-</a:t>
            </a:r>
            <a:endParaRPr lang="uk-UA" altLang="ru-RU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alt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педагогічна</a:t>
            </a:r>
          </a:p>
          <a:p>
            <a:pPr algn="ctr"/>
            <a:r>
              <a:rPr lang="uk-UA" alt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діагностика</a:t>
            </a:r>
            <a:endParaRPr lang="en-US" alt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642249" y="3573016"/>
            <a:ext cx="256228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uk-UA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Педагогів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uk-UA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Учнів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uk-UA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Батьків</a:t>
            </a:r>
            <a:endParaRPr lang="en-US" alt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gray">
          <a:xfrm>
            <a:off x="3437765" y="1753948"/>
            <a:ext cx="214635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alt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</a:t>
            </a:r>
          </a:p>
          <a:p>
            <a:pPr algn="ctr"/>
            <a:r>
              <a:rPr lang="uk-UA" alt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</a:t>
            </a:r>
          </a:p>
          <a:p>
            <a:pPr algn="ctr"/>
            <a:r>
              <a:rPr lang="uk-UA" alt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програмування</a:t>
            </a: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gray">
          <a:xfrm>
            <a:off x="6425683" y="993401"/>
            <a:ext cx="223272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alt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Моделювання </a:t>
            </a:r>
          </a:p>
          <a:p>
            <a:pPr algn="ctr"/>
            <a:r>
              <a:rPr lang="uk-UA" alt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alt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</a:p>
          <a:p>
            <a:pPr algn="ctr"/>
            <a:r>
              <a:rPr lang="uk-UA" alt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alt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конструювання</a:t>
            </a:r>
          </a:p>
          <a:p>
            <a:pPr algn="ctr"/>
            <a:r>
              <a:rPr lang="uk-UA" alt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altLang="ru-RU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корекційно-</a:t>
            </a:r>
            <a:endParaRPr lang="uk-UA" altLang="ru-RU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alt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alt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виховного</a:t>
            </a:r>
          </a:p>
          <a:p>
            <a:pPr algn="ctr"/>
            <a:r>
              <a:rPr lang="uk-UA" alt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alt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процесу</a:t>
            </a: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6123715" y="3273625"/>
            <a:ext cx="276876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uk-UA" altLang="ru-RU" sz="2000" b="1" dirty="0" smtClean="0"/>
              <a:t>Система проблем та потенційних можливостей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uk-UA" altLang="ru-RU" sz="2000" b="1" dirty="0" smtClean="0"/>
              <a:t>Постановка цілей і завдань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uk-UA" altLang="ru-RU" sz="2000" b="1" dirty="0" smtClean="0"/>
              <a:t>Визначення виховних задач</a:t>
            </a:r>
          </a:p>
        </p:txBody>
      </p:sp>
    </p:spTree>
    <p:extLst>
      <p:ext uri="{BB962C8B-B14F-4D97-AF65-F5344CB8AC3E}">
        <p14:creationId xmlns:p14="http://schemas.microsoft.com/office/powerpoint/2010/main" xmlns="" val="395775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66475" y="117474"/>
            <a:ext cx="2736850" cy="720725"/>
          </a:xfrm>
          <a:prstGeom prst="plaque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altLang="ru-RU" b="1" dirty="0">
                <a:latin typeface="Arial" charset="0"/>
              </a:rPr>
              <a:t>Потенційні </a:t>
            </a:r>
          </a:p>
          <a:p>
            <a:pPr algn="ctr"/>
            <a:r>
              <a:rPr lang="uk-UA" altLang="ru-RU" b="1" dirty="0">
                <a:latin typeface="Arial" charset="0"/>
              </a:rPr>
              <a:t>можливості класу</a:t>
            </a:r>
            <a:endParaRPr lang="ru-RU" altLang="ru-RU" b="1" dirty="0">
              <a:latin typeface="Arial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698725" y="333374"/>
            <a:ext cx="3600450" cy="431800"/>
          </a:xfrm>
          <a:prstGeom prst="plaque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altLang="ru-RU" b="1">
                <a:latin typeface="Arial" charset="0"/>
              </a:rPr>
              <a:t>Проблеми які існують в класі</a:t>
            </a:r>
            <a:endParaRPr lang="ru-RU" altLang="ru-RU" b="1">
              <a:latin typeface="Arial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554263" y="3284537"/>
            <a:ext cx="2952750" cy="431800"/>
          </a:xfrm>
          <a:prstGeom prst="plaque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altLang="ru-RU" b="1">
                <a:latin typeface="Arial" charset="0"/>
              </a:rPr>
              <a:t>Задачі на 2013-2014 н.р.</a:t>
            </a:r>
            <a:endParaRPr lang="ru-RU" altLang="ru-RU" b="1">
              <a:latin typeface="Arial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338363" y="1052512"/>
            <a:ext cx="4392612" cy="2016125"/>
          </a:xfrm>
          <a:prstGeom prst="wedgeRoundRectCallout">
            <a:avLst>
              <a:gd name="adj1" fmla="val -33969"/>
              <a:gd name="adj2" fmla="val -6343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Tx/>
              <a:buChar char="•"/>
            </a:pPr>
            <a:r>
              <a:rPr lang="uk-UA" altLang="ru-RU">
                <a:latin typeface="Arial" charset="0"/>
              </a:rPr>
              <a:t> Наявність ізольованих учнів</a:t>
            </a:r>
          </a:p>
          <a:p>
            <a:pPr>
              <a:buFontTx/>
              <a:buChar char="•"/>
            </a:pPr>
            <a:r>
              <a:rPr lang="uk-UA" altLang="ru-RU">
                <a:latin typeface="Arial" charset="0"/>
              </a:rPr>
              <a:t> Негативні стосунки між лідерами та під лідерами</a:t>
            </a:r>
          </a:p>
          <a:p>
            <a:pPr>
              <a:buFontTx/>
              <a:buChar char="•"/>
            </a:pPr>
            <a:r>
              <a:rPr lang="uk-UA" altLang="ru-RU">
                <a:latin typeface="Arial" charset="0"/>
              </a:rPr>
              <a:t> Вади особистісного розвитку : високий рівень замкненості (3 учні), висока імпульсивність (5 учнів)</a:t>
            </a:r>
            <a:endParaRPr lang="ru-RU" altLang="ru-RU">
              <a:latin typeface="Arial" charset="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522013" y="4149724"/>
            <a:ext cx="7993062" cy="2492375"/>
          </a:xfrm>
          <a:prstGeom prst="wedgeRoundRectCallout">
            <a:avLst>
              <a:gd name="adj1" fmla="val 4872"/>
              <a:gd name="adj2" fmla="val -6644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uk-UA" altLang="ru-RU">
                <a:latin typeface="Arial" charset="0"/>
              </a:rPr>
              <a:t>- Коректувати вади особистісного розвитку через підняття соціального статусу методом залучення до діяльності в колективних формах роботи</a:t>
            </a:r>
          </a:p>
          <a:p>
            <a:r>
              <a:rPr lang="uk-UA" altLang="ru-RU">
                <a:latin typeface="Arial" charset="0"/>
              </a:rPr>
              <a:t>- Підвищення рівня згуртованості класного колективу методом демонстрації здорового способу життя та залучення до спільної колективної діяльності</a:t>
            </a:r>
          </a:p>
          <a:p>
            <a:r>
              <a:rPr lang="uk-UA" altLang="ru-RU">
                <a:latin typeface="Arial" charset="0"/>
              </a:rPr>
              <a:t>- Створення умов для інтелектуального, морального, естетичного самовираження особистості</a:t>
            </a:r>
          </a:p>
          <a:p>
            <a:pPr algn="ctr"/>
            <a:endParaRPr lang="ru-RU" altLang="ru-RU">
              <a:latin typeface="Arial" charset="0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450575" y="1196974"/>
            <a:ext cx="3455988" cy="2736850"/>
          </a:xfrm>
          <a:prstGeom prst="wedgeRoundRectCallout">
            <a:avLst>
              <a:gd name="adj1" fmla="val -39006"/>
              <a:gd name="adj2" fmla="val -6384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Tx/>
              <a:buChar char="•"/>
            </a:pPr>
            <a:r>
              <a:rPr lang="uk-UA" altLang="ru-RU" dirty="0">
                <a:latin typeface="Arial" charset="0"/>
              </a:rPr>
              <a:t> Високий рівень інтелектуального розвитку</a:t>
            </a:r>
          </a:p>
          <a:p>
            <a:pPr>
              <a:buFontTx/>
              <a:buChar char="•"/>
            </a:pPr>
            <a:r>
              <a:rPr lang="uk-UA" altLang="ru-RU" dirty="0">
                <a:latin typeface="Arial" charset="0"/>
              </a:rPr>
              <a:t> Активність учнів у предметно перетворюючій сфері діяльності</a:t>
            </a:r>
          </a:p>
          <a:p>
            <a:pPr>
              <a:buFontTx/>
              <a:buChar char="•"/>
            </a:pPr>
            <a:r>
              <a:rPr lang="uk-UA" altLang="ru-RU" dirty="0">
                <a:latin typeface="Arial" charset="0"/>
              </a:rPr>
              <a:t> Майже сформовані ціннісні пріоритети “Я і друзі”, “Я і громадські обов'язки”</a:t>
            </a:r>
            <a:endParaRPr lang="ru-RU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430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03648" y="332656"/>
            <a:ext cx="6624736" cy="1656606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uk-UA" altLang="ru-RU" sz="2800" b="1" dirty="0" smtClean="0">
                <a:solidFill>
                  <a:srgbClr val="FFFF00"/>
                </a:solidFill>
                <a:effectLst/>
              </a:rPr>
              <a:t>Формування згуртованого класного колективу на засадах виховання загальнолюдських цінностей</a:t>
            </a:r>
            <a:endParaRPr lang="en-US" altLang="ru-RU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72604" y="2780700"/>
            <a:ext cx="1926481" cy="97149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altLang="ru-RU" sz="2000" b="1">
                <a:solidFill>
                  <a:srgbClr val="1A0DC9"/>
                </a:solidFill>
                <a:latin typeface="Arial" charset="0"/>
              </a:rPr>
              <a:t>Класні години</a:t>
            </a:r>
            <a:endParaRPr lang="ru-RU" altLang="ru-RU" sz="2000" b="1">
              <a:solidFill>
                <a:srgbClr val="1A0DC9"/>
              </a:solidFill>
              <a:latin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46625" y="2744847"/>
            <a:ext cx="2590954" cy="97149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altLang="ru-RU" sz="2000" b="1" dirty="0" err="1">
                <a:solidFill>
                  <a:srgbClr val="1A0DC9"/>
                </a:solidFill>
                <a:latin typeface="Arial" charset="0"/>
              </a:rPr>
              <a:t>Фізкультхвилинки</a:t>
            </a:r>
            <a:endParaRPr lang="ru-RU" altLang="ru-RU" sz="2000" b="1" dirty="0">
              <a:solidFill>
                <a:srgbClr val="1A0DC9"/>
              </a:solidFill>
              <a:latin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516216" y="2780701"/>
            <a:ext cx="1926481" cy="97149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altLang="ru-RU" sz="2000" b="1">
                <a:solidFill>
                  <a:srgbClr val="1A0DC9"/>
                </a:solidFill>
                <a:latin typeface="Arial" charset="0"/>
              </a:rPr>
              <a:t>Тестування, </a:t>
            </a:r>
          </a:p>
          <a:p>
            <a:pPr algn="ctr"/>
            <a:r>
              <a:rPr lang="uk-UA" altLang="ru-RU" sz="2000" b="1">
                <a:solidFill>
                  <a:srgbClr val="1A0DC9"/>
                </a:solidFill>
                <a:latin typeface="Arial" charset="0"/>
              </a:rPr>
              <a:t>анкетування</a:t>
            </a:r>
            <a:endParaRPr lang="ru-RU" altLang="ru-RU" sz="2000" b="1">
              <a:solidFill>
                <a:srgbClr val="1A0DC9"/>
              </a:solidFill>
              <a:latin typeface="Arial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39552" y="3716338"/>
            <a:ext cx="2592586" cy="2448966"/>
          </a:xfrm>
          <a:prstGeom prst="upArrowCallout">
            <a:avLst>
              <a:gd name="adj1" fmla="val 27342"/>
              <a:gd name="adj2" fmla="val 27342"/>
              <a:gd name="adj3" fmla="val 16667"/>
              <a:gd name="adj4" fmla="val 75963"/>
            </a:avLst>
          </a:prstGeom>
          <a:blipFill>
            <a:blip r:embed="rId4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altLang="ru-RU" sz="1600" b="1">
                <a:solidFill>
                  <a:srgbClr val="1A0DC9"/>
                </a:solidFill>
                <a:latin typeface="Arial" charset="0"/>
              </a:rPr>
              <a:t>пов</a:t>
            </a:r>
            <a:r>
              <a:rPr lang="en-US" altLang="ru-RU" sz="1600" b="1">
                <a:solidFill>
                  <a:srgbClr val="1A0DC9"/>
                </a:solidFill>
                <a:latin typeface="Arial" charset="0"/>
                <a:cs typeface="Arial" charset="0"/>
              </a:rPr>
              <a:t>’</a:t>
            </a:r>
            <a:r>
              <a:rPr lang="uk-UA" altLang="ru-RU" sz="1600" b="1">
                <a:solidFill>
                  <a:srgbClr val="1A0DC9"/>
                </a:solidFill>
                <a:latin typeface="Arial" charset="0"/>
                <a:cs typeface="Arial" charset="0"/>
              </a:rPr>
              <a:t>язані з оточенням, </a:t>
            </a:r>
          </a:p>
          <a:p>
            <a:pPr algn="ctr"/>
            <a:r>
              <a:rPr lang="uk-UA" altLang="ru-RU" sz="1600" b="1">
                <a:solidFill>
                  <a:srgbClr val="1A0DC9"/>
                </a:solidFill>
                <a:latin typeface="Arial" charset="0"/>
                <a:cs typeface="Arial" charset="0"/>
              </a:rPr>
              <a:t>життям суспільства, </a:t>
            </a:r>
          </a:p>
          <a:p>
            <a:pPr algn="ctr"/>
            <a:r>
              <a:rPr lang="uk-UA" altLang="ru-RU" sz="1600" b="1">
                <a:solidFill>
                  <a:srgbClr val="1A0DC9"/>
                </a:solidFill>
                <a:latin typeface="Arial" charset="0"/>
                <a:cs typeface="Arial" charset="0"/>
              </a:rPr>
              <a:t>соціальною діяльністю </a:t>
            </a:r>
          </a:p>
          <a:p>
            <a:pPr algn="ctr"/>
            <a:r>
              <a:rPr lang="uk-UA" altLang="ru-RU" sz="1600" b="1">
                <a:solidFill>
                  <a:srgbClr val="1A0DC9"/>
                </a:solidFill>
                <a:latin typeface="Arial" charset="0"/>
                <a:cs typeface="Arial" charset="0"/>
              </a:rPr>
              <a:t>особистості</a:t>
            </a:r>
            <a:endParaRPr lang="en-US" altLang="ru-RU" sz="1600" b="1">
              <a:solidFill>
                <a:srgbClr val="1A0DC9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272342" y="3716338"/>
            <a:ext cx="2739521" cy="2448966"/>
          </a:xfrm>
          <a:prstGeom prst="upArrowCallout">
            <a:avLst>
              <a:gd name="adj1" fmla="val 28891"/>
              <a:gd name="adj2" fmla="val 28891"/>
              <a:gd name="adj3" fmla="val 16667"/>
              <a:gd name="adj4" fmla="val 75963"/>
            </a:avLst>
          </a:prstGeom>
          <a:blipFill>
            <a:blip r:embed="rId4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altLang="ru-RU" sz="1600" b="1">
                <a:solidFill>
                  <a:srgbClr val="1A0DC9"/>
                </a:solidFill>
                <a:latin typeface="Arial" charset="0"/>
              </a:rPr>
              <a:t>пов</a:t>
            </a:r>
            <a:r>
              <a:rPr lang="en-US" altLang="ru-RU" sz="1600" b="1">
                <a:solidFill>
                  <a:srgbClr val="1A0DC9"/>
                </a:solidFill>
                <a:latin typeface="Arial" charset="0"/>
                <a:cs typeface="Arial" charset="0"/>
              </a:rPr>
              <a:t>’</a:t>
            </a:r>
            <a:r>
              <a:rPr lang="uk-UA" altLang="ru-RU" sz="1600" b="1">
                <a:solidFill>
                  <a:srgbClr val="1A0DC9"/>
                </a:solidFill>
                <a:latin typeface="Arial" charset="0"/>
                <a:cs typeface="Arial" charset="0"/>
              </a:rPr>
              <a:t>язані з внутрішньою</a:t>
            </a:r>
          </a:p>
          <a:p>
            <a:pPr algn="ctr"/>
            <a:r>
              <a:rPr lang="uk-UA" altLang="ru-RU" sz="1600" b="1">
                <a:solidFill>
                  <a:srgbClr val="1A0DC9"/>
                </a:solidFill>
                <a:latin typeface="Arial" charset="0"/>
                <a:cs typeface="Arial" charset="0"/>
              </a:rPr>
              <a:t>мотивацією, інтересами,</a:t>
            </a:r>
          </a:p>
          <a:p>
            <a:pPr algn="ctr"/>
            <a:r>
              <a:rPr lang="uk-UA" altLang="ru-RU" sz="1600" b="1">
                <a:solidFill>
                  <a:srgbClr val="1A0DC9"/>
                </a:solidFill>
                <a:latin typeface="Arial" charset="0"/>
                <a:cs typeface="Arial" charset="0"/>
              </a:rPr>
              <a:t>індивідуальним вибором</a:t>
            </a:r>
          </a:p>
          <a:p>
            <a:pPr algn="ctr"/>
            <a:r>
              <a:rPr lang="uk-UA" altLang="ru-RU" sz="1600" b="1">
                <a:solidFill>
                  <a:srgbClr val="1A0DC9"/>
                </a:solidFill>
                <a:latin typeface="Arial" charset="0"/>
                <a:cs typeface="Arial" charset="0"/>
              </a:rPr>
              <a:t>особистості </a:t>
            </a:r>
            <a:endParaRPr lang="en-US" altLang="ru-RU" sz="1600" b="1">
              <a:solidFill>
                <a:srgbClr val="1A0DC9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084689" y="3716338"/>
            <a:ext cx="2592586" cy="2448966"/>
          </a:xfrm>
          <a:prstGeom prst="upArrowCallout">
            <a:avLst>
              <a:gd name="adj1" fmla="val 27342"/>
              <a:gd name="adj2" fmla="val 27342"/>
              <a:gd name="adj3" fmla="val 16667"/>
              <a:gd name="adj4" fmla="val 75963"/>
            </a:avLst>
          </a:prstGeom>
          <a:blipFill>
            <a:blip r:embed="rId4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altLang="ru-RU" sz="1600" b="1">
                <a:solidFill>
                  <a:srgbClr val="1A0DC9"/>
                </a:solidFill>
                <a:latin typeface="Arial" charset="0"/>
              </a:rPr>
              <a:t>пов</a:t>
            </a:r>
            <a:r>
              <a:rPr lang="en-US" altLang="ru-RU" sz="1600" b="1">
                <a:solidFill>
                  <a:srgbClr val="1A0DC9"/>
                </a:solidFill>
                <a:latin typeface="Arial" charset="0"/>
                <a:cs typeface="Arial" charset="0"/>
              </a:rPr>
              <a:t>’</a:t>
            </a:r>
            <a:r>
              <a:rPr lang="uk-UA" altLang="ru-RU" sz="1600" b="1">
                <a:solidFill>
                  <a:srgbClr val="1A0DC9"/>
                </a:solidFill>
                <a:latin typeface="Arial" charset="0"/>
                <a:cs typeface="Arial" charset="0"/>
              </a:rPr>
              <a:t>язані з умінням</a:t>
            </a:r>
          </a:p>
          <a:p>
            <a:pPr algn="ctr"/>
            <a:r>
              <a:rPr lang="uk-UA" altLang="ru-RU" sz="1600" b="1">
                <a:solidFill>
                  <a:srgbClr val="1A0DC9"/>
                </a:solidFill>
                <a:latin typeface="Arial" charset="0"/>
                <a:cs typeface="Arial" charset="0"/>
              </a:rPr>
              <a:t>оперувати науковими </a:t>
            </a:r>
          </a:p>
          <a:p>
            <a:pPr algn="ctr"/>
            <a:r>
              <a:rPr lang="uk-UA" altLang="ru-RU" sz="1600" b="1">
                <a:solidFill>
                  <a:srgbClr val="1A0DC9"/>
                </a:solidFill>
                <a:latin typeface="Arial" charset="0"/>
                <a:cs typeface="Arial" charset="0"/>
              </a:rPr>
              <a:t>знаннями, </a:t>
            </a:r>
          </a:p>
          <a:p>
            <a:pPr algn="ctr"/>
            <a:r>
              <a:rPr lang="uk-UA" altLang="ru-RU" sz="1600" b="1">
                <a:solidFill>
                  <a:srgbClr val="1A0DC9"/>
                </a:solidFill>
                <a:latin typeface="Arial" charset="0"/>
                <a:cs typeface="Arial" charset="0"/>
              </a:rPr>
              <a:t>фактичним матеріалом </a:t>
            </a:r>
          </a:p>
        </p:txBody>
      </p:sp>
    </p:spTree>
    <p:extLst>
      <p:ext uri="{BB962C8B-B14F-4D97-AF65-F5344CB8AC3E}">
        <p14:creationId xmlns:p14="http://schemas.microsoft.com/office/powerpoint/2010/main" xmlns="" val="33529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77353" y="269425"/>
            <a:ext cx="2376687" cy="129676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Класні </a:t>
            </a:r>
          </a:p>
          <a:p>
            <a:pPr algn="ctr"/>
            <a:r>
              <a:rPr lang="uk-UA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години</a:t>
            </a:r>
            <a:endParaRPr lang="ru-RU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323528" y="2516759"/>
            <a:ext cx="2684338" cy="1754249"/>
          </a:xfrm>
          <a:prstGeom prst="flowChartMultidocumen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uk-UA" altLang="ru-RU" b="1" i="1">
                <a:latin typeface="Arial" charset="0"/>
              </a:rPr>
              <a:t>Шкідливі звички </a:t>
            </a:r>
          </a:p>
          <a:p>
            <a:pPr algn="ctr"/>
            <a:r>
              <a:rPr kumimoji="1" lang="uk-UA" altLang="ru-RU" b="1" i="1">
                <a:latin typeface="Arial" charset="0"/>
              </a:rPr>
              <a:t>шкільної молоді</a:t>
            </a:r>
            <a:endParaRPr kumimoji="1" lang="ru-RU" altLang="ru-RU" b="1" i="1">
              <a:latin typeface="Arial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6040578" y="421559"/>
            <a:ext cx="2684338" cy="1754249"/>
          </a:xfrm>
          <a:prstGeom prst="flowChartMultidocument">
            <a:avLst/>
          </a:prstGeom>
          <a:blipFill>
            <a:blip r:embed="rId4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1" lang="uk-UA" altLang="ru-RU" dirty="0">
                <a:latin typeface="Arial" charset="0"/>
              </a:rPr>
              <a:t>Ток-шоу</a:t>
            </a:r>
          </a:p>
          <a:p>
            <a:r>
              <a:rPr kumimoji="1" lang="uk-UA" altLang="ru-RU" dirty="0">
                <a:latin typeface="Arial" charset="0"/>
              </a:rPr>
              <a:t> “</a:t>
            </a:r>
            <a:r>
              <a:rPr kumimoji="1" lang="uk-UA" altLang="ru-RU" b="1" dirty="0">
                <a:latin typeface="Arial" charset="0"/>
              </a:rPr>
              <a:t>Здорові звички – </a:t>
            </a:r>
          </a:p>
          <a:p>
            <a:pPr algn="ctr"/>
            <a:r>
              <a:rPr kumimoji="1" lang="uk-UA" altLang="ru-RU" b="1" dirty="0">
                <a:latin typeface="Arial" charset="0"/>
              </a:rPr>
              <a:t>здоровий спосіб </a:t>
            </a:r>
          </a:p>
          <a:p>
            <a:pPr algn="ctr"/>
            <a:r>
              <a:rPr kumimoji="1" lang="uk-UA" altLang="ru-RU" b="1" dirty="0">
                <a:latin typeface="Arial" charset="0"/>
              </a:rPr>
              <a:t>життя”</a:t>
            </a:r>
            <a:endParaRPr kumimoji="1" lang="ru-RU" altLang="ru-RU" dirty="0">
              <a:latin typeface="Arial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6228184" y="2492896"/>
            <a:ext cx="2684338" cy="1754248"/>
          </a:xfrm>
          <a:prstGeom prst="flowChartMultidocument">
            <a:avLst/>
          </a:prstGeom>
          <a:blipFill>
            <a:blip r:embed="rId5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uk-UA" altLang="ru-RU" b="1" i="1" dirty="0">
                <a:latin typeface="Arial" charset="0"/>
              </a:rPr>
              <a:t>Доброго </a:t>
            </a:r>
          </a:p>
          <a:p>
            <a:pPr algn="ctr"/>
            <a:r>
              <a:rPr kumimoji="1" lang="uk-UA" altLang="ru-RU" b="1" i="1" dirty="0">
                <a:latin typeface="Arial" charset="0"/>
              </a:rPr>
              <a:t>вам здоров</a:t>
            </a:r>
            <a:r>
              <a:rPr kumimoji="1" lang="en-US" altLang="ru-RU" b="1" i="1" dirty="0">
                <a:latin typeface="Arial" charset="0"/>
                <a:cs typeface="Arial" charset="0"/>
              </a:rPr>
              <a:t>‘</a:t>
            </a:r>
            <a:r>
              <a:rPr kumimoji="1" lang="uk-UA" altLang="ru-RU" b="1" i="1" dirty="0">
                <a:latin typeface="Arial" charset="0"/>
                <a:cs typeface="Arial" charset="0"/>
              </a:rPr>
              <a:t>я</a:t>
            </a:r>
            <a:endParaRPr kumimoji="1" lang="en-US" altLang="ru-RU" b="1" i="1" dirty="0">
              <a:latin typeface="Arial" charset="0"/>
              <a:cs typeface="Arial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3176556" y="1298684"/>
            <a:ext cx="2684338" cy="1754248"/>
          </a:xfrm>
          <a:prstGeom prst="flowChartMultidocument">
            <a:avLst/>
          </a:prstGeom>
          <a:blipFill>
            <a:blip r:embed="rId6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uk-UA" altLang="ru-RU" b="1" dirty="0">
                <a:latin typeface="Arial" charset="0"/>
              </a:rPr>
              <a:t>Суд над</a:t>
            </a:r>
          </a:p>
          <a:p>
            <a:pPr algn="ctr"/>
            <a:r>
              <a:rPr kumimoji="1" lang="uk-UA" altLang="ru-RU" b="1" dirty="0">
                <a:latin typeface="Arial" charset="0"/>
              </a:rPr>
              <a:t> </a:t>
            </a:r>
            <a:r>
              <a:rPr kumimoji="1" lang="uk-UA" altLang="ru-RU" b="1" dirty="0" err="1">
                <a:latin typeface="Arial" charset="0"/>
              </a:rPr>
              <a:t>тютюнопалінням</a:t>
            </a:r>
            <a:endParaRPr kumimoji="1" lang="ru-RU" altLang="ru-RU" b="1" dirty="0">
              <a:latin typeface="Arial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3275856" y="3573016"/>
            <a:ext cx="2684338" cy="1754248"/>
          </a:xfrm>
          <a:prstGeom prst="flowChartMultidocument">
            <a:avLst/>
          </a:prstGeom>
          <a:blipFill>
            <a:blip r:embed="rId7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uk-UA" altLang="ru-RU" b="1">
                <a:solidFill>
                  <a:schemeClr val="bg2"/>
                </a:solidFill>
                <a:latin typeface="Arial" charset="0"/>
              </a:rPr>
              <a:t>“Народ скаже,</a:t>
            </a:r>
          </a:p>
          <a:p>
            <a:pPr algn="ctr"/>
            <a:r>
              <a:rPr kumimoji="1" lang="uk-UA" altLang="ru-RU" b="1">
                <a:solidFill>
                  <a:schemeClr val="bg2"/>
                </a:solidFill>
                <a:latin typeface="Arial" charset="0"/>
              </a:rPr>
              <a:t> як зав</a:t>
            </a:r>
            <a:r>
              <a:rPr kumimoji="1" lang="en-US" altLang="ru-RU" b="1">
                <a:solidFill>
                  <a:schemeClr val="bg2"/>
                </a:solidFill>
                <a:latin typeface="Arial" charset="0"/>
                <a:cs typeface="Arial" charset="0"/>
              </a:rPr>
              <a:t>‘</a:t>
            </a:r>
            <a:r>
              <a:rPr kumimoji="1" lang="uk-UA" altLang="ru-RU" b="1">
                <a:solidFill>
                  <a:schemeClr val="bg2"/>
                </a:solidFill>
                <a:latin typeface="Arial" charset="0"/>
                <a:cs typeface="Arial" charset="0"/>
              </a:rPr>
              <a:t>яже”</a:t>
            </a:r>
            <a:endParaRPr kumimoji="1" lang="en-US" altLang="ru-RU" b="1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15" name="Picture 2" descr="F:\Князькова\P101063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847" y="4450140"/>
            <a:ext cx="2995918" cy="22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Князькова\P101072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4450140"/>
            <a:ext cx="3054971" cy="229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F:\Князькова\P10104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00" t="17668" r="26533" b="41289"/>
          <a:stretch/>
        </p:blipFill>
        <p:spPr bwMode="auto">
          <a:xfrm>
            <a:off x="271040" y="3861048"/>
            <a:ext cx="3993407" cy="3343924"/>
          </a:xfrm>
          <a:prstGeom prst="rect">
            <a:avLst/>
          </a:prstGeom>
          <a:noFill/>
          <a:scene3d>
            <a:camera prst="perspectiveRelaxed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43198" y="5373216"/>
            <a:ext cx="4176712" cy="136842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altLang="ru-RU" sz="2800" b="1">
                <a:solidFill>
                  <a:srgbClr val="1A0DC9"/>
                </a:solidFill>
                <a:latin typeface="Arial" charset="0"/>
              </a:rPr>
              <a:t>Фізично-оздоровча та </a:t>
            </a:r>
          </a:p>
          <a:p>
            <a:pPr algn="ctr"/>
            <a:r>
              <a:rPr lang="uk-UA" altLang="ru-RU" sz="2800" b="1">
                <a:solidFill>
                  <a:srgbClr val="1A0DC9"/>
                </a:solidFill>
                <a:latin typeface="Arial" charset="0"/>
              </a:rPr>
              <a:t>трудова діяльність</a:t>
            </a:r>
            <a:endParaRPr lang="ru-RU" altLang="ru-RU" sz="2800" b="1">
              <a:solidFill>
                <a:srgbClr val="1A0DC9"/>
              </a:solidFill>
              <a:latin typeface="Arial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6156176" y="116632"/>
            <a:ext cx="2881312" cy="1223963"/>
          </a:xfrm>
          <a:prstGeom prst="wedgeRectCallout">
            <a:avLst>
              <a:gd name="adj1" fmla="val -52362"/>
              <a:gd name="adj2" fmla="val 90122"/>
            </a:avLst>
          </a:prstGeom>
          <a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rightnessContrast bright="31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kumimoji="1" lang="uk-UA" alt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 здоро</a:t>
            </a:r>
            <a:r>
              <a:rPr kumimoji="1" lang="uk-UA" alt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</a:t>
            </a:r>
            <a:r>
              <a:rPr kumimoji="1" lang="en-US" alt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‘</a:t>
            </a:r>
            <a:r>
              <a:rPr kumimoji="1" lang="uk-UA" alt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я дбаємо,</a:t>
            </a:r>
          </a:p>
          <a:p>
            <a:pPr algn="ctr"/>
            <a:r>
              <a:rPr kumimoji="1" lang="uk-UA" alt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Фізкультхвилинки</a:t>
            </a:r>
            <a:r>
              <a:rPr kumimoji="1" lang="uk-UA" alt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kumimoji="1" lang="uk-UA" alt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пам</a:t>
            </a:r>
            <a:r>
              <a:rPr kumimoji="1" lang="en-US" alt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‘</a:t>
            </a:r>
            <a:r>
              <a:rPr kumimoji="1" lang="uk-UA" alt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ятаємо</a:t>
            </a:r>
            <a:r>
              <a:rPr kumimoji="1" lang="uk-UA" alt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</a:p>
          <a:p>
            <a:pPr algn="ctr"/>
            <a:r>
              <a:rPr kumimoji="1" lang="uk-UA" alt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Щоденно їх проводимо.</a:t>
            </a:r>
          </a:p>
          <a:p>
            <a:pPr algn="ctr"/>
            <a:r>
              <a:rPr kumimoji="1" lang="uk-UA" alt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Дивіться, як ми це робимо!</a:t>
            </a:r>
            <a:endParaRPr kumimoji="1" lang="en-US" alt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9" name="Picture 13" descr="D:\мама\курси Інтел\Portfolio_Bondar_Natasha\dopomigny_materialy\crmouse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1637" y="140491"/>
            <a:ext cx="13620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F:\Князькова\P101046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91487">
            <a:off x="25938" y="321136"/>
            <a:ext cx="3907076" cy="2520628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F:\Князькова\P101047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7153" y="2204864"/>
            <a:ext cx="2736847" cy="2300391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F:\Князькова\P101049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5188"/>
            <a:ext cx="4392666" cy="329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584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15616" y="1412776"/>
            <a:ext cx="3169047" cy="208924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altLang="ru-RU" sz="2800" b="1">
                <a:solidFill>
                  <a:srgbClr val="1A0DC9"/>
                </a:solidFill>
                <a:latin typeface="Arial" charset="0"/>
              </a:rPr>
              <a:t>Тестування, </a:t>
            </a:r>
          </a:p>
          <a:p>
            <a:pPr algn="ctr"/>
            <a:r>
              <a:rPr lang="uk-UA" altLang="ru-RU" sz="2800" b="1">
                <a:solidFill>
                  <a:srgbClr val="1A0DC9"/>
                </a:solidFill>
                <a:latin typeface="Arial" charset="0"/>
              </a:rPr>
              <a:t>анкетування</a:t>
            </a:r>
            <a:endParaRPr lang="ru-RU" altLang="ru-RU" sz="2800" b="1">
              <a:solidFill>
                <a:srgbClr val="1A0DC9"/>
              </a:solidFill>
              <a:latin typeface="Arial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5364088" y="260648"/>
            <a:ext cx="2844797" cy="1381322"/>
          </a:xfrm>
          <a:prstGeom prst="horizontalScroll">
            <a:avLst>
              <a:gd name="adj" fmla="val 12500"/>
            </a:avLst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uk-UA" altLang="ru-RU" sz="2400" b="1" dirty="0">
                <a:latin typeface="Arial" charset="0"/>
              </a:rPr>
              <a:t>Як загартувати</a:t>
            </a:r>
          </a:p>
          <a:p>
            <a:pPr algn="ctr"/>
            <a:r>
              <a:rPr kumimoji="1" lang="uk-UA" altLang="ru-RU" sz="2400" b="1" dirty="0">
                <a:latin typeface="Arial" charset="0"/>
              </a:rPr>
              <a:t> характер?</a:t>
            </a:r>
            <a:endParaRPr kumimoji="1" lang="ru-RU" altLang="ru-RU" sz="2400" b="1" dirty="0">
              <a:latin typeface="Arial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576266" y="4127303"/>
            <a:ext cx="2844797" cy="1381322"/>
          </a:xfrm>
          <a:prstGeom prst="horizontalScroll">
            <a:avLst>
              <a:gd name="adj" fmla="val 12500"/>
            </a:avLst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uk-UA" altLang="ru-RU" sz="2000" b="1">
                <a:latin typeface="Arial" charset="0"/>
              </a:rPr>
              <a:t>Що ви знаєте </a:t>
            </a:r>
          </a:p>
          <a:p>
            <a:pPr algn="ctr"/>
            <a:r>
              <a:rPr kumimoji="1" lang="uk-UA" altLang="ru-RU" sz="2000" b="1">
                <a:latin typeface="Arial" charset="0"/>
              </a:rPr>
              <a:t>про наркоманію?</a:t>
            </a:r>
            <a:endParaRPr kumimoji="1" lang="ru-RU" altLang="ru-RU" sz="2000" b="1">
              <a:latin typeface="Arial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5472115" y="1674083"/>
            <a:ext cx="2844797" cy="1381322"/>
          </a:xfrm>
          <a:prstGeom prst="horizontalScroll">
            <a:avLst>
              <a:gd name="adj" fmla="val 12500"/>
            </a:avLst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uk-UA" altLang="ru-RU" sz="2000" b="1">
                <a:latin typeface="Arial" charset="0"/>
              </a:rPr>
              <a:t>Чи здорові </a:t>
            </a:r>
          </a:p>
          <a:p>
            <a:pPr algn="ctr"/>
            <a:r>
              <a:rPr kumimoji="1" lang="uk-UA" altLang="ru-RU" sz="2000" b="1">
                <a:latin typeface="Arial" charset="0"/>
              </a:rPr>
              <a:t>ви фізично?</a:t>
            </a:r>
            <a:endParaRPr kumimoji="1" lang="ru-RU" altLang="ru-RU" sz="2000" b="1">
              <a:latin typeface="Arial" charset="0"/>
            </a:endParaRPr>
          </a:p>
        </p:txBody>
      </p:sp>
      <p:pic>
        <p:nvPicPr>
          <p:cNvPr id="13" name="Picture 6"/>
          <p:cNvPicPr>
            <a:picLocks noGrp="1" noChangeAspect="1" noChangeArrowheads="1"/>
          </p:cNvPicPr>
          <p:nvPr>
            <p:ph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674711" y="3294786"/>
            <a:ext cx="4786664" cy="328064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444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222_Lq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222_Lq5</Template>
  <TotalTime>243</TotalTime>
  <Words>425</Words>
  <Application>Microsoft Office PowerPoint</Application>
  <PresentationFormat>Экран (4:3)</PresentationFormat>
  <Paragraphs>137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222_Lq5</vt:lpstr>
      <vt:lpstr>Звіт роботи  класного керівника  8А класу КЗШ№68 </vt:lpstr>
      <vt:lpstr>Слайд 2</vt:lpstr>
      <vt:lpstr>Система роботи  класного керівника 8А класу КЗШ№68 Князькової Наталії Володимирівни</vt:lpstr>
      <vt:lpstr>Слайд 4</vt:lpstr>
      <vt:lpstr>Слайд 5</vt:lpstr>
      <vt:lpstr>Формування згуртованого класного колективу на засадах виховання загальнолюдських цінностей</vt:lpstr>
      <vt:lpstr>Слайд 7</vt:lpstr>
      <vt:lpstr>Слайд 8</vt:lpstr>
      <vt:lpstr>Слайд 9</vt:lpstr>
      <vt:lpstr>Слайд 10</vt:lpstr>
      <vt:lpstr>Слайд 11</vt:lpstr>
      <vt:lpstr>Слайд 12</vt:lpstr>
      <vt:lpstr>Робота з батьками</vt:lpstr>
      <vt:lpstr>Здорове дозвілля – здорове життя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23</cp:revision>
  <dcterms:created xsi:type="dcterms:W3CDTF">2014-02-26T14:06:09Z</dcterms:created>
  <dcterms:modified xsi:type="dcterms:W3CDTF">2014-03-01T17:18:13Z</dcterms:modified>
</cp:coreProperties>
</file>